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4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9"/>
    <p:restoredTop sz="94648"/>
  </p:normalViewPr>
  <p:slideViewPr>
    <p:cSldViewPr snapToGrid="0" snapToObjects="1">
      <p:cViewPr varScale="1">
        <p:scale>
          <a:sx n="96" d="100"/>
          <a:sy n="96" d="100"/>
        </p:scale>
        <p:origin x="200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392670484038897E-2"/>
          <c:y val="3.2542688154943197E-2"/>
          <c:w val="0.98333331061374896"/>
          <c:h val="0.8428213614542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Regularly Watch Sports On TV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  <a:latin typeface="Calibri" charset="0"/>
                    <a:ea typeface="Calibri" charset="0"/>
                    <a:cs typeface="Calibri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Weighted Average</c:v>
                </c:pt>
                <c:pt idx="1">
                  <c:v>16-19</c:v>
                </c:pt>
                <c:pt idx="2">
                  <c:v>20-24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55+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0.35</c:v>
                </c:pt>
                <c:pt idx="1">
                  <c:v>0.19126211917626898</c:v>
                </c:pt>
                <c:pt idx="2">
                  <c:v>0.2418777454014184</c:v>
                </c:pt>
                <c:pt idx="3">
                  <c:v>0.43306682305999472</c:v>
                </c:pt>
                <c:pt idx="4">
                  <c:v>0.34768662011148355</c:v>
                </c:pt>
                <c:pt idx="5">
                  <c:v>0.33643985213151567</c:v>
                </c:pt>
                <c:pt idx="6">
                  <c:v>0.37327243494613888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C-9D4A-B72A-38F80EC427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Not Regularly Watch Sports On TV</c:v>
                </c:pt>
              </c:strCache>
            </c:strRef>
          </c:tx>
          <c:spPr>
            <a:solidFill>
              <a:srgbClr val="4191B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  <a:latin typeface="Calibri" charset="0"/>
                    <a:ea typeface="Calibri" charset="0"/>
                    <a:cs typeface="Calibri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Weighted Average</c:v>
                </c:pt>
                <c:pt idx="1">
                  <c:v>16-19</c:v>
                </c:pt>
                <c:pt idx="2">
                  <c:v>20-24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55+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0.65</c:v>
                </c:pt>
                <c:pt idx="1">
                  <c:v>0.81</c:v>
                </c:pt>
                <c:pt idx="2">
                  <c:v>0.76</c:v>
                </c:pt>
                <c:pt idx="3">
                  <c:v>0.56999999999999995</c:v>
                </c:pt>
                <c:pt idx="4">
                  <c:v>0.65</c:v>
                </c:pt>
                <c:pt idx="5">
                  <c:v>0.66</c:v>
                </c:pt>
                <c:pt idx="6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7C-9D4A-B72A-38F80EC4277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"/>
        <c:overlap val="100"/>
        <c:axId val="1506743664"/>
        <c:axId val="1162032384"/>
      </c:barChart>
      <c:catAx>
        <c:axId val="150674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pPr>
            <a:endParaRPr lang="en-US"/>
          </a:p>
        </c:txPr>
        <c:crossAx val="1162032384"/>
        <c:crosses val="autoZero"/>
        <c:auto val="1"/>
        <c:lblAlgn val="ctr"/>
        <c:lblOffset val="100"/>
        <c:noMultiLvlLbl val="0"/>
      </c:catAx>
      <c:valAx>
        <c:axId val="1162032384"/>
        <c:scaling>
          <c:orientation val="minMax"/>
          <c:max val="1.4"/>
        </c:scaling>
        <c:delete val="1"/>
        <c:axPos val="l"/>
        <c:numFmt formatCode="0%" sourceLinked="1"/>
        <c:majorTickMark val="out"/>
        <c:minorTickMark val="none"/>
        <c:tickLblPos val="nextTo"/>
        <c:crossAx val="1506743664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3363923772524999"/>
          <c:y val="0.11191486903179999"/>
          <c:w val="0.72528803518102203"/>
          <c:h val="8.0575145710294102E-2"/>
        </c:manualLayout>
      </c:layout>
      <c:overlay val="0"/>
      <c:txPr>
        <a:bodyPr/>
        <a:lstStyle/>
        <a:p>
          <a:pPr>
            <a:defRPr sz="160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16-19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153459540961599E-3"/>
                  <c:y val="-1.30058724943245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0F-9F40-B0B1-49107F6ABA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3.6242981112812662E-2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F-9F40-B0B1-49107F6ABA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20-24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767004523370699E-3"/>
                  <c:y val="3.5015791675921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0F-9F40-B0B1-49107F6ABA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6.5339458907605924E-2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0F-9F40-B0B1-49107F6ABA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25-34</c:v>
                </c:pt>
              </c:strCache>
            </c:strRef>
          </c:tx>
          <c:spPr>
            <a:solidFill>
              <a:srgbClr val="4191B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0.21592649310872894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0F-9F40-B0B1-49107F6ABA7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35-44</c:v>
                </c:pt>
              </c:strCache>
            </c:strRef>
          </c:tx>
          <c:spPr>
            <a:solidFill>
              <a:srgbClr val="306A8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0.18938233792751405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50F-9F40-B0B1-49107F6ABA7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45-54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0.19295558958652373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0F-9F40-B0B1-49107F6ABA7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55+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0%</c:formatCode>
                <c:ptCount val="1"/>
                <c:pt idx="0">
                  <c:v>0.3001531393568147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50F-9F40-B0B1-49107F6ABA7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1509180752"/>
        <c:axId val="1509248288"/>
      </c:barChart>
      <c:catAx>
        <c:axId val="1509180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9248288"/>
        <c:crosses val="autoZero"/>
        <c:auto val="1"/>
        <c:lblAlgn val="ctr"/>
        <c:lblOffset val="100"/>
        <c:noMultiLvlLbl val="0"/>
      </c:catAx>
      <c:valAx>
        <c:axId val="1509248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180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9F648-BB4D-DF4D-913C-17CD816C6DC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9AE07-A957-F145-8DD8-238BD574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0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A9CB-8178-B04D-B22C-55B7D900F3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8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6A642-3DFC-854D-9250-65282CCC4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8A6D3D-BADC-2D48-A431-FD9F140CA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503B3-CD9B-0D4F-9A54-63D6F0270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B9040-62A8-3440-B07F-001B746A6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1E12E-F64A-694A-8B0F-04EC45FB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7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784FC-CBA6-E441-86EC-F8B84ADFC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03479-B400-B641-9D5C-D0509E37B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FE570-F781-DC48-98DA-602751485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55A6C-36F0-D447-871E-6DD55CC0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E661F-C4AB-724C-945F-5B8D834A3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8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5AF819-1F89-EC43-A859-E43E94BAA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1A473-B940-C849-A416-36327E330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C0DFC-8E90-3C4F-8B39-799359CBA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C8551-3AE6-6642-95F9-72F21C6F9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4A6C5-FC79-0B45-B982-0AFBEF38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F2924-F08B-5E4D-AEDD-A8AE72600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41B08-8030-CF42-ABAE-2001FD972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DFF9-8CD2-8942-872C-179496D69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97389-8889-9E4A-94A3-12173E32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F3251-553B-5B45-90E2-356A564AB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3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7CAEA-E32C-AC40-9882-210121AE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E92C9-099A-BA4E-B446-822133E1A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8836C-88C6-A143-A6EE-0CAE38A2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DF425-3E29-834F-993F-BA9BD0B3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AD547-EF88-E144-8F1A-1951EBDE8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1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9855D-5940-3B44-AB6B-2A90D7508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61327-17C3-DA4D-A474-A01B2144CB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C9FC7-590E-F540-8D0C-E51A88164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3A82E-6BA2-5241-960B-BA9576E53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B8320-DB13-504F-B3F6-0A1B1745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5E605-FDB2-0B43-B5A7-A4544DE79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3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A1CAC-957B-F848-B54F-1C54F6137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2F0D0-5877-9E4F-9107-0CCBC3642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9E20D-C698-8244-BAF6-B6B8A8096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FD8F58-DE55-1B4C-A117-A2E4E1107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865C73-FA3E-9C44-9C0B-CB2A1EC82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136566-C480-C54C-98E3-1EEFF42AF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D25B4-DB18-4240-88EA-1AF5D2DB5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470F39-CE58-544A-97B5-08251B67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9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6DAE-D620-FA45-BF1D-523B7A8F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F3E00D-59A6-D64A-978E-ABC34989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35D94F-1BB2-134A-8C14-F9C719822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B6618A-E590-A34D-A714-B30CDB16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7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93FE5E-B81E-E14F-B716-250015359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AE6BFF-A6D3-1F43-B71F-C86AB58B2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78821-E47B-BC4B-A603-DBE007727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0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A866B-4319-E145-81A3-51F4C599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92CF4-671C-494E-BD4A-A2F6D4FA4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29CFA-F2C0-F24C-9008-1A56E20DC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CEF2F-1A7D-7449-9E68-08D3EA54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CE95B-8866-FA4D-A4A0-5AC2279D0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140C7-26D0-D042-8AFB-0FD0DFD59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DBDC3-9319-BD48-80F5-336965163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F5919F-6FC0-6D4A-B7D4-E48CA881C8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EFA23-EAB0-C243-AD98-8A2A4EC32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086DA-2028-FA43-B342-297ECECC8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284C2-5A7E-0447-9FC6-EB0D4E0D3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3DC8B-4640-8B42-B40B-D345D8422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5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E3359-2D57-8348-A560-16EE8D1E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070C6-145A-104C-81C7-F963D18FF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6B729-0C31-CC4B-866F-8A2E0B4A9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9427-A3E6-8141-9AAE-AF5FDF7E9ABA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0003F-A39D-F64C-9B2B-B30E5B9F9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2B42E-DF9C-834C-B2BA-6AEF146D4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23B81-B5D3-DE4A-A63B-7A888994D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" name="Chart 120"/>
          <p:cNvGraphicFramePr/>
          <p:nvPr>
            <p:extLst>
              <p:ext uri="{D42A27DB-BD31-4B8C-83A1-F6EECF244321}">
                <p14:modId xmlns:p14="http://schemas.microsoft.com/office/powerpoint/2010/main" val="2977756216"/>
              </p:ext>
            </p:extLst>
          </p:nvPr>
        </p:nvGraphicFramePr>
        <p:xfrm>
          <a:off x="478471" y="2848336"/>
          <a:ext cx="11071651" cy="3357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" name="Title 1"/>
          <p:cNvSpPr>
            <a:spLocks noGrp="1"/>
          </p:cNvSpPr>
          <p:nvPr>
            <p:ph type="title"/>
          </p:nvPr>
        </p:nvSpPr>
        <p:spPr>
          <a:xfrm>
            <a:off x="338224" y="122204"/>
            <a:ext cx="11294087" cy="637966"/>
          </a:xfrm>
        </p:spPr>
        <p:txBody>
          <a:bodyPr>
            <a:noAutofit/>
          </a:bodyPr>
          <a:lstStyle/>
          <a:p>
            <a:pPr algn="l"/>
            <a:r>
              <a:rPr lang="en-GB" sz="3000" dirty="0">
                <a:solidFill>
                  <a:srgbClr val="306A88"/>
                </a:solidFill>
                <a:cs typeface="Calibri"/>
              </a:rPr>
              <a:t>Regular Sports Event Viewers Are Overwhelmingly Older Age Groups</a:t>
            </a:r>
            <a:endParaRPr lang="en-US" sz="3000" dirty="0">
              <a:solidFill>
                <a:srgbClr val="306A88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38224" y="754037"/>
            <a:ext cx="8247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Consumers Who Regularly Watch Sports On TV In Q1 2018</a:t>
            </a:r>
          </a:p>
        </p:txBody>
      </p:sp>
      <p:sp>
        <p:nvSpPr>
          <p:cNvPr id="124" name="TextBox 123"/>
          <p:cNvSpPr txBox="1"/>
          <p:nvPr/>
        </p:nvSpPr>
        <p:spPr>
          <a:xfrm rot="16200000">
            <a:off x="-895170" y="4044580"/>
            <a:ext cx="2438606" cy="308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% of all consumers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42441" y="1388755"/>
            <a:ext cx="143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Distribution of Regular TV Sports Viewers</a:t>
            </a:r>
          </a:p>
        </p:txBody>
      </p:sp>
      <p:pic>
        <p:nvPicPr>
          <p:cNvPr id="126" name="Picture 12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4359" y="6237969"/>
            <a:ext cx="1652274" cy="498068"/>
          </a:xfrm>
          <a:prstGeom prst="rect">
            <a:avLst/>
          </a:prstGeom>
        </p:spPr>
      </p:pic>
      <p:sp>
        <p:nvSpPr>
          <p:cNvPr id="127" name="TextBox 126"/>
          <p:cNvSpPr txBox="1"/>
          <p:nvPr/>
        </p:nvSpPr>
        <p:spPr>
          <a:xfrm>
            <a:off x="338224" y="6550224"/>
            <a:ext cx="8289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Source: MIDiA Research Brand Tracker (06/17), US, Canada, Australia and UK n = 5,502</a:t>
            </a:r>
          </a:p>
        </p:txBody>
      </p:sp>
      <p:graphicFrame>
        <p:nvGraphicFramePr>
          <p:cNvPr id="128" name="Chart 127"/>
          <p:cNvGraphicFramePr/>
          <p:nvPr>
            <p:extLst>
              <p:ext uri="{D42A27DB-BD31-4B8C-83A1-F6EECF244321}">
                <p14:modId xmlns:p14="http://schemas.microsoft.com/office/powerpoint/2010/main" val="1348575160"/>
              </p:ext>
            </p:extLst>
          </p:nvPr>
        </p:nvGraphicFramePr>
        <p:xfrm>
          <a:off x="1881189" y="1317288"/>
          <a:ext cx="9550400" cy="153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9462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51</Words>
  <Application>Microsoft Macintosh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Regular Sports Event Viewers Are Overwhelmingly Older Age Groups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Sports Event Viewers Are Overwhelmingly Older Age Groups</dc:title>
  <dc:creator>Tim Mulligan</dc:creator>
  <cp:lastModifiedBy>Tim Mulligan</cp:lastModifiedBy>
  <cp:revision>2</cp:revision>
  <dcterms:created xsi:type="dcterms:W3CDTF">2018-11-19T10:44:34Z</dcterms:created>
  <dcterms:modified xsi:type="dcterms:W3CDTF">2018-11-19T10:57:07Z</dcterms:modified>
</cp:coreProperties>
</file>